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  <p:sldMasterId id="2147483817" r:id="rId14"/>
    <p:sldMasterId id="2147483830" r:id="rId15"/>
    <p:sldMasterId id="2147483843" r:id="rId16"/>
  </p:sldMasterIdLst>
  <p:notesMasterIdLst>
    <p:notesMasterId r:id="rId33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</p:sldIdLst>
  <p:sldSz cx="14630400" cy="8229600"/>
  <p:notesSz cx="8229600" cy="14630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5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mover o slide</a:t>
            </a:r>
          </a:p>
        </p:txBody>
      </p:sp>
      <p:sp>
        <p:nvSpPr>
          <p:cNvPr id="6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2000" b="0" strike="noStrike" spc="-1">
                <a:latin typeface="Arial"/>
              </a:rPr>
              <a:t>Clique para editar o formato de notas</a:t>
            </a:r>
          </a:p>
        </p:txBody>
      </p:sp>
      <p:sp>
        <p:nvSpPr>
          <p:cNvPr id="65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&lt;cabeçalho&gt;</a:t>
            </a:r>
          </a:p>
        </p:txBody>
      </p:sp>
      <p:sp>
        <p:nvSpPr>
          <p:cNvPr id="65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6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6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41DAE0CC-91CE-4604-A91B-7183E4E03A7B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78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F5E03AFC-F895-4B13-B404-BE94580F6122}" type="slidenum">
              <a:rPr lang="pt-BR" sz="1200" b="0" strike="noStrike" spc="-1">
                <a:latin typeface="Times New Roman"/>
              </a:rPr>
              <a:t>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8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28EFB9D-B797-4658-8081-DD59B8E7EB67}" type="slidenum">
              <a:rPr lang="pt-BR" sz="1200" b="0" strike="noStrike" spc="-1">
                <a:latin typeface="Times New Roman"/>
              </a:rPr>
              <a:t>10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8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FF15450-1F3B-4298-82F9-EA6D72829E95}" type="slidenum">
              <a:rPr lang="pt-BR" sz="1200" b="0" strike="noStrike" spc="-1">
                <a:latin typeface="Times New Roman"/>
              </a:rPr>
              <a:t>11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82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4986E53-035A-4F10-AC37-E5B7A59037AE}" type="slidenum">
              <a:rPr lang="pt-BR" sz="1200" b="0" strike="noStrike" spc="-1">
                <a:latin typeface="Times New Roman"/>
              </a:rPr>
              <a:t>12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82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96B34FB-DF89-4CA9-8948-417C0B50FD87}" type="slidenum">
              <a:rPr lang="pt-BR" sz="1200" b="0" strike="noStrike" spc="-1">
                <a:latin typeface="Times New Roman"/>
              </a:rPr>
              <a:t>13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82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F2D2867-AE53-41D7-B12E-6286ABE4F671}" type="slidenum">
              <a:rPr lang="pt-BR" sz="1200" b="0" strike="noStrike" spc="-1">
                <a:latin typeface="Times New Roman"/>
              </a:rPr>
              <a:t>14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83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F674970D-FBF2-4CBC-96D1-64415E2F2FF7}" type="slidenum">
              <a:rPr lang="pt-BR" sz="1200" b="0" strike="noStrike" spc="-1">
                <a:latin typeface="Times New Roman"/>
              </a:rPr>
              <a:t>15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83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FD3968E6-8116-4496-A6CE-C71AE5DC6967}" type="slidenum">
              <a:rPr lang="pt-BR" sz="1200" b="0" strike="noStrike" spc="-1">
                <a:latin typeface="Times New Roman"/>
              </a:rPr>
              <a:t>16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79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F04D8F67-0564-4CB2-A773-A0C9CCDEEF6A}" type="slidenum">
              <a:rPr lang="pt-BR" sz="1200" b="0" strike="noStrike" spc="-1">
                <a:latin typeface="Times New Roman"/>
              </a:rPr>
              <a:t>2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7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79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ABF9D71-FC91-48E3-BCE9-E689C3C56845}" type="slidenum">
              <a:rPr lang="pt-BR" sz="1200" b="0" strike="noStrike" spc="-1">
                <a:latin typeface="Times New Roman"/>
              </a:rPr>
              <a:t>3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79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536BC9E-E36F-4B4F-AFCA-CCB272D64628}" type="slidenum">
              <a:rPr lang="pt-BR" sz="1200" b="0" strike="noStrike" spc="-1">
                <a:latin typeface="Times New Roman"/>
              </a:rPr>
              <a:t>4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7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80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71888A6-5CC6-4021-9A85-B5AF74A5A3F5}" type="slidenum">
              <a:rPr lang="pt-BR" sz="1200" b="0" strike="noStrike" spc="-1">
                <a:latin typeface="Times New Roman"/>
              </a:rPr>
              <a:t>5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8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9F771B8-B28A-4903-96A7-A70DB3E1FAFF}" type="slidenum">
              <a:rPr lang="pt-BR" sz="1200" b="0" strike="noStrike" spc="-1">
                <a:latin typeface="Times New Roman"/>
              </a:rPr>
              <a:t>6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80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F9A1A2B-C6B7-4BF5-9833-DF30B29D7CAD}" type="slidenum">
              <a:rPr lang="pt-BR" sz="1200" b="0" strike="noStrike" spc="-1">
                <a:latin typeface="Times New Roman"/>
              </a:rPr>
              <a:t>7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8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FB5BB9EE-89B1-4280-8344-FDC763270BF2}" type="slidenum">
              <a:rPr lang="pt-BR" sz="1200" b="0" strike="noStrike" spc="-1">
                <a:latin typeface="Times New Roman"/>
              </a:rPr>
              <a:t>8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81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50D7E99-8B12-4472-950F-27C05C3D9DFF}" type="slidenum">
              <a:rPr lang="pt-BR" sz="1200" b="0" strike="noStrike" spc="-1">
                <a:latin typeface="Times New Roman"/>
              </a:rPr>
              <a:t>9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8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9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3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8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9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0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4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8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9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0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1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5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0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1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2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6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0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1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2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3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1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5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6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7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0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1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2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3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4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3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6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8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1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2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3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4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5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1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Image 0"/>
          <p:cNvPicPr/>
          <p:nvPr/>
        </p:nvPicPr>
        <p:blipFill>
          <a:blip r:embed="rId1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71" name="Image 0"/>
          <p:cNvPicPr/>
          <p:nvPr/>
        </p:nvPicPr>
        <p:blipFill>
          <a:blip r:embed="rId1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372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2" name="Image 0"/>
          <p:cNvPicPr/>
          <p:nvPr/>
        </p:nvPicPr>
        <p:blipFill>
          <a:blip r:embed="rId1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413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</a:p>
        </p:txBody>
      </p:sp>
      <p:sp>
        <p:nvSpPr>
          <p:cNvPr id="414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2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53" name="Image 0"/>
          <p:cNvPicPr/>
          <p:nvPr/>
        </p:nvPicPr>
        <p:blipFill>
          <a:blip r:embed="rId1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454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</a:p>
        </p:txBody>
      </p:sp>
      <p:sp>
        <p:nvSpPr>
          <p:cNvPr id="455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3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94" name="Image 0"/>
          <p:cNvPicPr/>
          <p:nvPr/>
        </p:nvPicPr>
        <p:blipFill>
          <a:blip r:embed="rId1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495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</a:p>
        </p:txBody>
      </p:sp>
      <p:sp>
        <p:nvSpPr>
          <p:cNvPr id="496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4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5" name="Image 0"/>
          <p:cNvPicPr/>
          <p:nvPr/>
        </p:nvPicPr>
        <p:blipFill>
          <a:blip r:embed="rId1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536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</a:p>
        </p:txBody>
      </p:sp>
      <p:sp>
        <p:nvSpPr>
          <p:cNvPr id="537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5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76" name="Image 0"/>
          <p:cNvPicPr/>
          <p:nvPr/>
        </p:nvPicPr>
        <p:blipFill>
          <a:blip r:embed="rId1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577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</a:p>
        </p:txBody>
      </p:sp>
      <p:sp>
        <p:nvSpPr>
          <p:cNvPr id="578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6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7" name="Image 0"/>
          <p:cNvPicPr/>
          <p:nvPr/>
        </p:nvPicPr>
        <p:blipFill>
          <a:blip r:embed="rId1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618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</a:p>
        </p:txBody>
      </p:sp>
      <p:sp>
        <p:nvSpPr>
          <p:cNvPr id="619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" name="Image 0"/>
          <p:cNvPicPr/>
          <p:nvPr/>
        </p:nvPicPr>
        <p:blipFill>
          <a:blip r:embed="rId1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4" name="Image 0"/>
          <p:cNvPicPr/>
          <p:nvPr/>
        </p:nvPicPr>
        <p:blipFill>
          <a:blip r:embed="rId1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5" name="Image 0"/>
          <p:cNvPicPr/>
          <p:nvPr/>
        </p:nvPicPr>
        <p:blipFill>
          <a:blip r:embed="rId1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126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6" name="Image 0"/>
          <p:cNvPicPr/>
          <p:nvPr/>
        </p:nvPicPr>
        <p:blipFill>
          <a:blip r:embed="rId1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167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7" name="Image 0"/>
          <p:cNvPicPr/>
          <p:nvPr/>
        </p:nvPicPr>
        <p:blipFill>
          <a:blip r:embed="rId1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208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8" name="Image 0"/>
          <p:cNvPicPr/>
          <p:nvPr/>
        </p:nvPicPr>
        <p:blipFill>
          <a:blip r:embed="rId1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249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9" name="Image 0"/>
          <p:cNvPicPr/>
          <p:nvPr/>
        </p:nvPicPr>
        <p:blipFill>
          <a:blip r:embed="rId1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290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DEEE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30" name="Image 0"/>
          <p:cNvPicPr/>
          <p:nvPr/>
        </p:nvPicPr>
        <p:blipFill>
          <a:blip r:embed="rId1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>
            <a:noFill/>
          </a:ln>
        </p:spPr>
      </p:pic>
      <p:sp>
        <p:nvSpPr>
          <p:cNvPr id="331" name="PlaceHolder 3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formato do texto do título</a:t>
            </a:r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Image 0"/>
          <p:cNvPicPr/>
          <p:nvPr/>
        </p:nvPicPr>
        <p:blipFill>
          <a:blip r:embed="rId3"/>
          <a:stretch/>
        </p:blipFill>
        <p:spPr>
          <a:xfrm>
            <a:off x="0" y="0"/>
            <a:ext cx="5760360" cy="8229240"/>
          </a:xfrm>
          <a:prstGeom prst="rect">
            <a:avLst/>
          </a:prstGeom>
          <a:ln>
            <a:noFill/>
          </a:ln>
        </p:spPr>
      </p:pic>
      <p:sp>
        <p:nvSpPr>
          <p:cNvPr id="663" name="CustomShape 1"/>
          <p:cNvSpPr/>
          <p:nvPr/>
        </p:nvSpPr>
        <p:spPr>
          <a:xfrm>
            <a:off x="6280200" y="2436480"/>
            <a:ext cx="7556040" cy="14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5550"/>
              </a:lnSpc>
            </a:pPr>
            <a:r>
              <a:rPr lang="pt-BR" sz="4450" b="0" strike="noStrike" spc="-1">
                <a:solidFill>
                  <a:srgbClr val="091C53"/>
                </a:solidFill>
                <a:latin typeface="Instrument Sans Semi Bold"/>
                <a:ea typeface="Instrument Sans Semi Bold"/>
              </a:rPr>
              <a:t>Simulador de Elevadores Inteligentes</a:t>
            </a:r>
            <a:endParaRPr lang="pt-BR" sz="4450" b="0" strike="noStrike" spc="-1">
              <a:latin typeface="Arial"/>
            </a:endParaRPr>
          </a:p>
        </p:txBody>
      </p:sp>
      <p:sp>
        <p:nvSpPr>
          <p:cNvPr id="664" name="CustomShape 2"/>
          <p:cNvSpPr/>
          <p:nvPr/>
        </p:nvSpPr>
        <p:spPr>
          <a:xfrm>
            <a:off x="6280200" y="4194000"/>
            <a:ext cx="75560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849"/>
              </a:lnSpc>
            </a:pPr>
            <a:r>
              <a:rPr lang="pt-BR" sz="1750" b="1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Projeto Acadêmico – Engenharia de Software</a:t>
            </a:r>
            <a:endParaRPr lang="pt-BR" sz="1750" b="0" strike="noStrike" spc="-1">
              <a:latin typeface="Arial"/>
            </a:endParaRPr>
          </a:p>
        </p:txBody>
      </p:sp>
      <p:sp>
        <p:nvSpPr>
          <p:cNvPr id="665" name="CustomShape 3"/>
          <p:cNvSpPr/>
          <p:nvPr/>
        </p:nvSpPr>
        <p:spPr>
          <a:xfrm>
            <a:off x="6280200" y="4812120"/>
            <a:ext cx="75560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849"/>
              </a:lnSpc>
            </a:pPr>
            <a:r>
              <a:rPr lang="pt-BR" sz="1750" b="0" i="1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Autores: Vinícius Azevedo da Fonseca e Ygor Jivago Leal Félix</a:t>
            </a:r>
            <a:endParaRPr lang="pt-BR" sz="1750" b="0" strike="noStrike" spc="-1">
              <a:latin typeface="Arial"/>
            </a:endParaRPr>
          </a:p>
        </p:txBody>
      </p:sp>
      <p:sp>
        <p:nvSpPr>
          <p:cNvPr id="666" name="CustomShape 4"/>
          <p:cNvSpPr/>
          <p:nvPr/>
        </p:nvSpPr>
        <p:spPr>
          <a:xfrm>
            <a:off x="6280200" y="5430240"/>
            <a:ext cx="75560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849"/>
              </a:lnSpc>
            </a:pPr>
            <a:r>
              <a:rPr lang="pt-BR" sz="17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Disciplina: Estrutura de Dados</a:t>
            </a:r>
            <a:endParaRPr lang="pt-BR" sz="1750" b="0" strike="noStrike" spc="-1">
              <a:latin typeface="Arial"/>
            </a:endParaRPr>
          </a:p>
        </p:txBody>
      </p:sp>
      <p:sp>
        <p:nvSpPr>
          <p:cNvPr id="667" name="CustomShape 5"/>
          <p:cNvSpPr/>
          <p:nvPr/>
        </p:nvSpPr>
        <p:spPr>
          <a:xfrm>
            <a:off x="12744000" y="7632000"/>
            <a:ext cx="1800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Image 0"/>
          <p:cNvPicPr/>
          <p:nvPr/>
        </p:nvPicPr>
        <p:blipFill>
          <a:blip r:embed="rId3"/>
          <a:stretch/>
        </p:blipFill>
        <p:spPr>
          <a:xfrm>
            <a:off x="593280" y="465840"/>
            <a:ext cx="11546640" cy="6747840"/>
          </a:xfrm>
          <a:prstGeom prst="rect">
            <a:avLst/>
          </a:prstGeom>
          <a:ln>
            <a:noFill/>
          </a:ln>
        </p:spPr>
      </p:pic>
      <p:sp>
        <p:nvSpPr>
          <p:cNvPr id="745" name="CustomShape 1"/>
          <p:cNvSpPr/>
          <p:nvPr/>
        </p:nvSpPr>
        <p:spPr>
          <a:xfrm>
            <a:off x="593280" y="7468200"/>
            <a:ext cx="4237200" cy="5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6" name="CustomShape 2"/>
          <p:cNvSpPr/>
          <p:nvPr/>
        </p:nvSpPr>
        <p:spPr>
          <a:xfrm>
            <a:off x="12744000" y="7632000"/>
            <a:ext cx="1800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ustomShape 1"/>
          <p:cNvSpPr/>
          <p:nvPr/>
        </p:nvSpPr>
        <p:spPr>
          <a:xfrm>
            <a:off x="551160" y="433800"/>
            <a:ext cx="661644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3849"/>
              </a:lnSpc>
            </a:pPr>
            <a:r>
              <a:rPr lang="pt-BR" sz="3100" b="0" strike="noStrike" spc="-1">
                <a:solidFill>
                  <a:srgbClr val="091C53"/>
                </a:solidFill>
                <a:latin typeface="Instrument Sans Semi Bold"/>
                <a:ea typeface="Instrument Sans Semi Bold"/>
              </a:rPr>
              <a:t>Modo Felicidade (Tempo de Espera)</a:t>
            </a:r>
            <a:endParaRPr lang="pt-BR" sz="3100" b="0" strike="noStrike" spc="-1">
              <a:latin typeface="Arial"/>
            </a:endParaRPr>
          </a:p>
        </p:txBody>
      </p:sp>
      <p:pic>
        <p:nvPicPr>
          <p:cNvPr id="748" name="Image 0"/>
          <p:cNvPicPr/>
          <p:nvPr/>
        </p:nvPicPr>
        <p:blipFill>
          <a:blip r:embed="rId3"/>
          <a:stretch/>
        </p:blipFill>
        <p:spPr>
          <a:xfrm>
            <a:off x="551160" y="1339200"/>
            <a:ext cx="7230960" cy="5456520"/>
          </a:xfrm>
          <a:prstGeom prst="rect">
            <a:avLst/>
          </a:prstGeom>
          <a:ln>
            <a:noFill/>
          </a:ln>
        </p:spPr>
      </p:pic>
      <p:sp>
        <p:nvSpPr>
          <p:cNvPr id="749" name="CustomShape 2"/>
          <p:cNvSpPr/>
          <p:nvPr/>
        </p:nvSpPr>
        <p:spPr>
          <a:xfrm>
            <a:off x="551160" y="6973200"/>
            <a:ext cx="991044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0" name="CustomShape 3"/>
          <p:cNvSpPr/>
          <p:nvPr/>
        </p:nvSpPr>
        <p:spPr>
          <a:xfrm>
            <a:off x="10853640" y="1303560"/>
            <a:ext cx="32328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1" name="CustomShape 4"/>
          <p:cNvSpPr/>
          <p:nvPr/>
        </p:nvSpPr>
        <p:spPr>
          <a:xfrm>
            <a:off x="551160" y="7543800"/>
            <a:ext cx="1352772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2" name="CustomShape 5"/>
          <p:cNvSpPr/>
          <p:nvPr/>
        </p:nvSpPr>
        <p:spPr>
          <a:xfrm>
            <a:off x="12744000" y="7632000"/>
            <a:ext cx="1800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Image 0"/>
          <p:cNvPicPr/>
          <p:nvPr/>
        </p:nvPicPr>
        <p:blipFill>
          <a:blip r:embed="rId3"/>
          <a:stretch/>
        </p:blipFill>
        <p:spPr>
          <a:xfrm>
            <a:off x="726480" y="572400"/>
            <a:ext cx="10470600" cy="6123960"/>
          </a:xfrm>
          <a:prstGeom prst="rect">
            <a:avLst/>
          </a:prstGeom>
          <a:ln>
            <a:noFill/>
          </a:ln>
        </p:spPr>
      </p:pic>
      <p:sp>
        <p:nvSpPr>
          <p:cNvPr id="754" name="CustomShape 1"/>
          <p:cNvSpPr/>
          <p:nvPr/>
        </p:nvSpPr>
        <p:spPr>
          <a:xfrm>
            <a:off x="726480" y="7008120"/>
            <a:ext cx="5189760" cy="64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5" name="CustomShape 2"/>
          <p:cNvSpPr/>
          <p:nvPr/>
        </p:nvSpPr>
        <p:spPr>
          <a:xfrm>
            <a:off x="12744000" y="7632000"/>
            <a:ext cx="1800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Image 0"/>
          <p:cNvPicPr/>
          <p:nvPr/>
        </p:nvPicPr>
        <p:blipFill>
          <a:blip r:embed="rId3"/>
          <a:stretch/>
        </p:blipFill>
        <p:spPr>
          <a:xfrm>
            <a:off x="563760" y="443880"/>
            <a:ext cx="10704960" cy="6595920"/>
          </a:xfrm>
          <a:prstGeom prst="rect">
            <a:avLst/>
          </a:prstGeom>
          <a:ln>
            <a:noFill/>
          </a:ln>
        </p:spPr>
      </p:pic>
      <p:sp>
        <p:nvSpPr>
          <p:cNvPr id="757" name="CustomShape 1"/>
          <p:cNvSpPr/>
          <p:nvPr/>
        </p:nvSpPr>
        <p:spPr>
          <a:xfrm>
            <a:off x="563760" y="7282080"/>
            <a:ext cx="4028040" cy="50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8" name="CustomShape 2"/>
          <p:cNvSpPr/>
          <p:nvPr/>
        </p:nvSpPr>
        <p:spPr>
          <a:xfrm>
            <a:off x="12744000" y="7632000"/>
            <a:ext cx="1800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CustomShape 1"/>
          <p:cNvSpPr/>
          <p:nvPr/>
        </p:nvSpPr>
        <p:spPr>
          <a:xfrm>
            <a:off x="793800" y="1632600"/>
            <a:ext cx="5670360" cy="70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5550"/>
              </a:lnSpc>
            </a:pPr>
            <a:r>
              <a:rPr lang="pt-BR" sz="4450" b="0" strike="noStrike" spc="-1">
                <a:solidFill>
                  <a:srgbClr val="091C53"/>
                </a:solidFill>
                <a:latin typeface="Instrument Sans Semi Bold"/>
                <a:ea typeface="Instrument Sans Semi Bold"/>
              </a:rPr>
              <a:t>Resultados Obtidos</a:t>
            </a:r>
            <a:endParaRPr lang="pt-BR" sz="4450" b="0" strike="noStrike" spc="-1">
              <a:latin typeface="Arial"/>
            </a:endParaRPr>
          </a:p>
        </p:txBody>
      </p:sp>
      <p:sp>
        <p:nvSpPr>
          <p:cNvPr id="760" name="CustomShape 2"/>
          <p:cNvSpPr/>
          <p:nvPr/>
        </p:nvSpPr>
        <p:spPr>
          <a:xfrm>
            <a:off x="793800" y="2908440"/>
            <a:ext cx="2835000" cy="35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750"/>
              </a:lnSpc>
            </a:pPr>
            <a:r>
              <a:rPr lang="pt-BR" sz="2200" b="0" strike="noStrike" spc="-1">
                <a:solidFill>
                  <a:srgbClr val="091C53"/>
                </a:solidFill>
                <a:latin typeface="Instrument Sans Semi Bold"/>
                <a:ea typeface="Instrument Sans Semi Bold"/>
              </a:rPr>
              <a:t>Modo Normal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761" name="CustomShape 3"/>
          <p:cNvSpPr/>
          <p:nvPr/>
        </p:nvSpPr>
        <p:spPr>
          <a:xfrm>
            <a:off x="793800" y="3489480"/>
            <a:ext cx="3977640" cy="108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2849"/>
              </a:lnSpc>
            </a:pPr>
            <a:r>
              <a:rPr lang="pt-BR" sz="17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Simples, mas com pior desempenho em energia e tempo, especialmente sob alta demanda.</a:t>
            </a:r>
            <a:endParaRPr lang="pt-BR" sz="1750" b="0" strike="noStrike" spc="-1">
              <a:latin typeface="Arial"/>
            </a:endParaRPr>
          </a:p>
        </p:txBody>
      </p:sp>
      <p:sp>
        <p:nvSpPr>
          <p:cNvPr id="762" name="CustomShape 4"/>
          <p:cNvSpPr/>
          <p:nvPr/>
        </p:nvSpPr>
        <p:spPr>
          <a:xfrm>
            <a:off x="5333040" y="2908440"/>
            <a:ext cx="2835000" cy="35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750"/>
              </a:lnSpc>
            </a:pPr>
            <a:r>
              <a:rPr lang="pt-BR" sz="2200" b="0" strike="noStrike" spc="-1">
                <a:solidFill>
                  <a:srgbClr val="091C53"/>
                </a:solidFill>
                <a:latin typeface="Instrument Sans Semi Bold"/>
                <a:ea typeface="Instrument Sans Semi Bold"/>
              </a:rPr>
              <a:t>Modo Economia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763" name="CustomShape 5"/>
          <p:cNvSpPr/>
          <p:nvPr/>
        </p:nvSpPr>
        <p:spPr>
          <a:xfrm>
            <a:off x="5333040" y="3489480"/>
            <a:ext cx="3977640" cy="217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2849"/>
              </a:lnSpc>
            </a:pPr>
            <a:r>
              <a:rPr lang="pt-BR" sz="17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Se destaca quando o foco é </a:t>
            </a:r>
            <a:r>
              <a:rPr lang="pt-BR" sz="1750" b="1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reduzir o consumo de energia</a:t>
            </a:r>
            <a:r>
              <a:rPr lang="pt-BR" sz="17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, sendo ideal para cenários onde a eficiência energética é prioridade, mesmo que isso implique em um tempo de espera ligeiramente maior para os usuários.</a:t>
            </a:r>
            <a:endParaRPr lang="pt-BR" sz="1750" b="0" strike="noStrike" spc="-1">
              <a:latin typeface="Arial"/>
            </a:endParaRPr>
          </a:p>
        </p:txBody>
      </p:sp>
      <p:sp>
        <p:nvSpPr>
          <p:cNvPr id="764" name="CustomShape 6"/>
          <p:cNvSpPr/>
          <p:nvPr/>
        </p:nvSpPr>
        <p:spPr>
          <a:xfrm>
            <a:off x="9871920" y="2908440"/>
            <a:ext cx="2835000" cy="35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750"/>
              </a:lnSpc>
            </a:pPr>
            <a:r>
              <a:rPr lang="pt-BR" sz="2200" b="0" strike="noStrike" spc="-1">
                <a:solidFill>
                  <a:srgbClr val="091C53"/>
                </a:solidFill>
                <a:latin typeface="Instrument Sans Semi Bold"/>
                <a:ea typeface="Instrument Sans Semi Bold"/>
              </a:rPr>
              <a:t>Modo Felicidade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765" name="CustomShape 7"/>
          <p:cNvSpPr/>
          <p:nvPr/>
        </p:nvSpPr>
        <p:spPr>
          <a:xfrm>
            <a:off x="9871920" y="3489480"/>
            <a:ext cx="3977640" cy="290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2849"/>
              </a:lnSpc>
            </a:pPr>
            <a:r>
              <a:rPr lang="pt-BR" sz="17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Mostra-se mais eficaz quando o objetivo é </a:t>
            </a:r>
            <a:r>
              <a:rPr lang="pt-BR" sz="1750" b="1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minimizar o tempo médio de espera e evitar longos tempos de espera extremos</a:t>
            </a:r>
            <a:r>
              <a:rPr lang="pt-BR" sz="17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, proporcionando uma melhor experiência para os usuários. No entanto, isso ocorre com um custo energético um pouco superior à Economia.</a:t>
            </a:r>
            <a:endParaRPr lang="pt-BR" sz="1750" b="0" strike="noStrike" spc="-1">
              <a:latin typeface="Arial"/>
            </a:endParaRPr>
          </a:p>
        </p:txBody>
      </p:sp>
      <p:sp>
        <p:nvSpPr>
          <p:cNvPr id="766" name="CustomShape 8"/>
          <p:cNvSpPr/>
          <p:nvPr/>
        </p:nvSpPr>
        <p:spPr>
          <a:xfrm>
            <a:off x="12744000" y="7632000"/>
            <a:ext cx="1800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Image 0"/>
          <p:cNvPicPr/>
          <p:nvPr/>
        </p:nvPicPr>
        <p:blipFill>
          <a:blip r:embed="rId3"/>
          <a:stretch/>
        </p:blipFill>
        <p:spPr>
          <a:xfrm>
            <a:off x="0" y="0"/>
            <a:ext cx="5760360" cy="8231760"/>
          </a:xfrm>
          <a:prstGeom prst="rect">
            <a:avLst/>
          </a:prstGeom>
          <a:ln>
            <a:noFill/>
          </a:ln>
        </p:spPr>
      </p:pic>
      <p:sp>
        <p:nvSpPr>
          <p:cNvPr id="768" name="CustomShape 1"/>
          <p:cNvSpPr/>
          <p:nvPr/>
        </p:nvSpPr>
        <p:spPr>
          <a:xfrm>
            <a:off x="6163200" y="531720"/>
            <a:ext cx="4834800" cy="60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4751"/>
              </a:lnSpc>
            </a:pPr>
            <a:r>
              <a:rPr lang="pt-BR" sz="3800" b="0" strike="noStrike" spc="-1">
                <a:solidFill>
                  <a:srgbClr val="091C53"/>
                </a:solidFill>
                <a:latin typeface="Instrument Sans Semi Bold"/>
                <a:ea typeface="Instrument Sans Semi Bold"/>
              </a:rPr>
              <a:t>Conclusão</a:t>
            </a:r>
            <a:endParaRPr lang="pt-BR" sz="3800" b="0" strike="noStrike" spc="-1">
              <a:latin typeface="Arial"/>
            </a:endParaRPr>
          </a:p>
        </p:txBody>
      </p:sp>
      <p:sp>
        <p:nvSpPr>
          <p:cNvPr id="769" name="CustomShape 2"/>
          <p:cNvSpPr/>
          <p:nvPr/>
        </p:nvSpPr>
        <p:spPr>
          <a:xfrm>
            <a:off x="6163200" y="1426320"/>
            <a:ext cx="7790040" cy="1423080"/>
          </a:xfrm>
          <a:prstGeom prst="roundRect">
            <a:avLst>
              <a:gd name="adj" fmla="val 12228"/>
            </a:avLst>
          </a:prstGeom>
          <a:solidFill>
            <a:srgbClr val="CEE6F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0" name="CustomShape 3"/>
          <p:cNvSpPr/>
          <p:nvPr/>
        </p:nvSpPr>
        <p:spPr>
          <a:xfrm>
            <a:off x="6356520" y="1619640"/>
            <a:ext cx="241704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350"/>
              </a:lnSpc>
            </a:pPr>
            <a:r>
              <a:rPr lang="pt-BR" sz="1900" b="0" strike="noStrike" spc="-1">
                <a:solidFill>
                  <a:srgbClr val="1E3063"/>
                </a:solidFill>
                <a:latin typeface="Instrument Sans Semi Bold"/>
                <a:ea typeface="Instrument Sans Semi Bold"/>
              </a:rPr>
              <a:t>Modo Normal</a:t>
            </a:r>
            <a:endParaRPr lang="pt-BR" sz="1900" b="0" strike="noStrike" spc="-1">
              <a:latin typeface="Arial"/>
            </a:endParaRPr>
          </a:p>
        </p:txBody>
      </p:sp>
      <p:sp>
        <p:nvSpPr>
          <p:cNvPr id="771" name="CustomShape 4"/>
          <p:cNvSpPr/>
          <p:nvPr/>
        </p:nvSpPr>
        <p:spPr>
          <a:xfrm>
            <a:off x="6356520" y="2037600"/>
            <a:ext cx="7403040" cy="61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2401"/>
              </a:lnSpc>
            </a:pPr>
            <a:r>
              <a:rPr lang="pt-BR" sz="150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Simples, com menor eficiência em energia e tempo, especialmente em alta demanda.</a:t>
            </a:r>
            <a:endParaRPr lang="pt-BR" sz="1500" b="0" strike="noStrike" spc="-1">
              <a:latin typeface="Arial"/>
            </a:endParaRPr>
          </a:p>
        </p:txBody>
      </p:sp>
      <p:sp>
        <p:nvSpPr>
          <p:cNvPr id="772" name="CustomShape 5"/>
          <p:cNvSpPr/>
          <p:nvPr/>
        </p:nvSpPr>
        <p:spPr>
          <a:xfrm>
            <a:off x="6163200" y="3043080"/>
            <a:ext cx="7790040" cy="1423080"/>
          </a:xfrm>
          <a:prstGeom prst="roundRect">
            <a:avLst>
              <a:gd name="adj" fmla="val 12228"/>
            </a:avLst>
          </a:prstGeom>
          <a:solidFill>
            <a:srgbClr val="CEE6F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3" name="CustomShape 6"/>
          <p:cNvSpPr/>
          <p:nvPr/>
        </p:nvSpPr>
        <p:spPr>
          <a:xfrm>
            <a:off x="6356520" y="3236400"/>
            <a:ext cx="241704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350"/>
              </a:lnSpc>
            </a:pPr>
            <a:r>
              <a:rPr lang="pt-BR" sz="1900" b="0" strike="noStrike" spc="-1">
                <a:solidFill>
                  <a:srgbClr val="1E3063"/>
                </a:solidFill>
                <a:latin typeface="Instrument Sans Semi Bold"/>
                <a:ea typeface="Instrument Sans Semi Bold"/>
              </a:rPr>
              <a:t>Modo Economia</a:t>
            </a:r>
            <a:endParaRPr lang="pt-BR" sz="1900" b="0" strike="noStrike" spc="-1">
              <a:latin typeface="Arial"/>
            </a:endParaRPr>
          </a:p>
        </p:txBody>
      </p:sp>
      <p:sp>
        <p:nvSpPr>
          <p:cNvPr id="774" name="CustomShape 7"/>
          <p:cNvSpPr/>
          <p:nvPr/>
        </p:nvSpPr>
        <p:spPr>
          <a:xfrm>
            <a:off x="6356520" y="3654720"/>
            <a:ext cx="7403040" cy="61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2401"/>
              </a:lnSpc>
            </a:pPr>
            <a:r>
              <a:rPr lang="pt-BR" sz="150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Ideal para reduzir consumo energético, priorizando eficiência sobre tempo de espera.</a:t>
            </a:r>
            <a:endParaRPr lang="pt-BR" sz="1500" b="0" strike="noStrike" spc="-1">
              <a:latin typeface="Arial"/>
            </a:endParaRPr>
          </a:p>
        </p:txBody>
      </p:sp>
      <p:sp>
        <p:nvSpPr>
          <p:cNvPr id="775" name="CustomShape 8"/>
          <p:cNvSpPr/>
          <p:nvPr/>
        </p:nvSpPr>
        <p:spPr>
          <a:xfrm>
            <a:off x="6163200" y="4659840"/>
            <a:ext cx="7790040" cy="1423080"/>
          </a:xfrm>
          <a:prstGeom prst="roundRect">
            <a:avLst>
              <a:gd name="adj" fmla="val 12228"/>
            </a:avLst>
          </a:prstGeom>
          <a:solidFill>
            <a:srgbClr val="CEE6F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6" name="CustomShape 9"/>
          <p:cNvSpPr/>
          <p:nvPr/>
        </p:nvSpPr>
        <p:spPr>
          <a:xfrm>
            <a:off x="6356520" y="4853520"/>
            <a:ext cx="241704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350"/>
              </a:lnSpc>
            </a:pPr>
            <a:r>
              <a:rPr lang="pt-BR" sz="1900" b="0" strike="noStrike" spc="-1">
                <a:solidFill>
                  <a:srgbClr val="1E3063"/>
                </a:solidFill>
                <a:latin typeface="Instrument Sans Semi Bold"/>
                <a:ea typeface="Instrument Sans Semi Bold"/>
              </a:rPr>
              <a:t>Modo Felicidade</a:t>
            </a:r>
            <a:endParaRPr lang="pt-BR" sz="1900" b="0" strike="noStrike" spc="-1">
              <a:latin typeface="Arial"/>
            </a:endParaRPr>
          </a:p>
        </p:txBody>
      </p:sp>
      <p:sp>
        <p:nvSpPr>
          <p:cNvPr id="777" name="CustomShape 10"/>
          <p:cNvSpPr/>
          <p:nvPr/>
        </p:nvSpPr>
        <p:spPr>
          <a:xfrm>
            <a:off x="6356520" y="5271480"/>
            <a:ext cx="7403040" cy="61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2401"/>
              </a:lnSpc>
            </a:pPr>
            <a:r>
              <a:rPr lang="pt-BR" sz="150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Minimiza tempos de espera, melhora a experiência, com custo energético moderado.</a:t>
            </a:r>
            <a:endParaRPr lang="pt-BR" sz="1500" b="0" strike="noStrike" spc="-1">
              <a:latin typeface="Arial"/>
            </a:endParaRPr>
          </a:p>
        </p:txBody>
      </p:sp>
      <p:sp>
        <p:nvSpPr>
          <p:cNvPr id="778" name="CustomShape 11"/>
          <p:cNvSpPr/>
          <p:nvPr/>
        </p:nvSpPr>
        <p:spPr>
          <a:xfrm>
            <a:off x="6163200" y="6276960"/>
            <a:ext cx="7790040" cy="1423080"/>
          </a:xfrm>
          <a:prstGeom prst="roundRect">
            <a:avLst>
              <a:gd name="adj" fmla="val 12228"/>
            </a:avLst>
          </a:prstGeom>
          <a:solidFill>
            <a:srgbClr val="CEE6F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9" name="CustomShape 12"/>
          <p:cNvSpPr/>
          <p:nvPr/>
        </p:nvSpPr>
        <p:spPr>
          <a:xfrm>
            <a:off x="6356520" y="6470280"/>
            <a:ext cx="2417040" cy="30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350"/>
              </a:lnSpc>
            </a:pPr>
            <a:r>
              <a:rPr lang="pt-BR" sz="1900" b="0" strike="noStrike" spc="-1">
                <a:solidFill>
                  <a:srgbClr val="1E3063"/>
                </a:solidFill>
                <a:latin typeface="Instrument Sans Semi Bold"/>
                <a:ea typeface="Instrument Sans Semi Bold"/>
              </a:rPr>
              <a:t>Recomendações</a:t>
            </a:r>
            <a:endParaRPr lang="pt-BR" sz="1900" b="0" strike="noStrike" spc="-1">
              <a:latin typeface="Arial"/>
            </a:endParaRPr>
          </a:p>
        </p:txBody>
      </p:sp>
      <p:sp>
        <p:nvSpPr>
          <p:cNvPr id="780" name="CustomShape 13"/>
          <p:cNvSpPr/>
          <p:nvPr/>
        </p:nvSpPr>
        <p:spPr>
          <a:xfrm>
            <a:off x="6356520" y="6888240"/>
            <a:ext cx="7403040" cy="61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2401"/>
              </a:lnSpc>
            </a:pPr>
            <a:r>
              <a:rPr lang="pt-BR" sz="150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A escolha depende da prioridade do prédio: sustentabilidade ou fluxo intenso de pessoas.</a:t>
            </a:r>
            <a:endParaRPr lang="pt-BR" sz="1500" b="0" strike="noStrike" spc="-1">
              <a:latin typeface="Arial"/>
            </a:endParaRPr>
          </a:p>
        </p:txBody>
      </p:sp>
      <p:sp>
        <p:nvSpPr>
          <p:cNvPr id="781" name="CustomShape 14"/>
          <p:cNvSpPr/>
          <p:nvPr/>
        </p:nvSpPr>
        <p:spPr>
          <a:xfrm>
            <a:off x="12744000" y="7776000"/>
            <a:ext cx="1800000" cy="36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Image 0"/>
          <p:cNvPicPr/>
          <p:nvPr/>
        </p:nvPicPr>
        <p:blipFill>
          <a:blip r:embed="rId3"/>
          <a:stretch/>
        </p:blipFill>
        <p:spPr>
          <a:xfrm>
            <a:off x="0" y="0"/>
            <a:ext cx="5760360" cy="8229240"/>
          </a:xfrm>
          <a:prstGeom prst="rect">
            <a:avLst/>
          </a:prstGeom>
          <a:ln>
            <a:noFill/>
          </a:ln>
        </p:spPr>
      </p:pic>
      <p:sp>
        <p:nvSpPr>
          <p:cNvPr id="783" name="CustomShape 1"/>
          <p:cNvSpPr/>
          <p:nvPr/>
        </p:nvSpPr>
        <p:spPr>
          <a:xfrm>
            <a:off x="6280200" y="3445200"/>
            <a:ext cx="6186600" cy="70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5550"/>
              </a:lnSpc>
            </a:pPr>
            <a:r>
              <a:rPr lang="pt-BR" sz="4450" b="0" strike="noStrike" spc="-1">
                <a:solidFill>
                  <a:srgbClr val="091C53"/>
                </a:solidFill>
                <a:latin typeface="Instrument Sans Semi Bold"/>
                <a:ea typeface="Instrument Sans Semi Bold"/>
              </a:rPr>
              <a:t>Obrigado pela atenção!</a:t>
            </a:r>
            <a:endParaRPr lang="pt-BR" sz="4450" b="0" strike="noStrike" spc="-1">
              <a:latin typeface="Arial"/>
            </a:endParaRPr>
          </a:p>
        </p:txBody>
      </p:sp>
      <p:sp>
        <p:nvSpPr>
          <p:cNvPr id="784" name="CustomShape 2"/>
          <p:cNvSpPr/>
          <p:nvPr/>
        </p:nvSpPr>
        <p:spPr>
          <a:xfrm>
            <a:off x="6280200" y="4494240"/>
            <a:ext cx="7556040" cy="28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5" name="CustomShape 3"/>
          <p:cNvSpPr/>
          <p:nvPr/>
        </p:nvSpPr>
        <p:spPr>
          <a:xfrm>
            <a:off x="12744000" y="7632000"/>
            <a:ext cx="1800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Image 0"/>
          <p:cNvPicPr/>
          <p:nvPr/>
        </p:nvPicPr>
        <p:blipFill>
          <a:blip r:embed="rId3"/>
          <a:stretch/>
        </p:blipFill>
        <p:spPr>
          <a:xfrm>
            <a:off x="8869680" y="0"/>
            <a:ext cx="5760360" cy="8229240"/>
          </a:xfrm>
          <a:prstGeom prst="rect">
            <a:avLst/>
          </a:prstGeom>
          <a:ln>
            <a:noFill/>
          </a:ln>
        </p:spPr>
      </p:pic>
      <p:sp>
        <p:nvSpPr>
          <p:cNvPr id="669" name="CustomShape 1"/>
          <p:cNvSpPr/>
          <p:nvPr/>
        </p:nvSpPr>
        <p:spPr>
          <a:xfrm>
            <a:off x="793800" y="1806840"/>
            <a:ext cx="5670360" cy="70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5550"/>
              </a:lnSpc>
            </a:pPr>
            <a:r>
              <a:rPr lang="pt-BR" sz="4450" b="0" strike="noStrike" spc="-1">
                <a:solidFill>
                  <a:srgbClr val="091C53"/>
                </a:solidFill>
                <a:latin typeface="Instrument Sans Semi Bold"/>
                <a:ea typeface="Instrument Sans Semi Bold"/>
              </a:rPr>
              <a:t>Objetivo do Projeto</a:t>
            </a:r>
            <a:endParaRPr lang="pt-BR" sz="4450" b="0" strike="noStrike" spc="-1">
              <a:latin typeface="Arial"/>
            </a:endParaRPr>
          </a:p>
        </p:txBody>
      </p:sp>
      <p:sp>
        <p:nvSpPr>
          <p:cNvPr id="670" name="CustomShape 2"/>
          <p:cNvSpPr/>
          <p:nvPr/>
        </p:nvSpPr>
        <p:spPr>
          <a:xfrm>
            <a:off x="793800" y="2855880"/>
            <a:ext cx="3664440" cy="2032560"/>
          </a:xfrm>
          <a:prstGeom prst="roundRect">
            <a:avLst>
              <a:gd name="adj" fmla="val 10043"/>
            </a:avLst>
          </a:prstGeom>
          <a:solidFill>
            <a:srgbClr val="CEE6F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1" name="CustomShape 3"/>
          <p:cNvSpPr/>
          <p:nvPr/>
        </p:nvSpPr>
        <p:spPr>
          <a:xfrm>
            <a:off x="1020600" y="3082680"/>
            <a:ext cx="2835000" cy="35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750"/>
              </a:lnSpc>
            </a:pPr>
            <a:r>
              <a:rPr lang="pt-BR" sz="2200" b="0" strike="noStrike" spc="-1">
                <a:solidFill>
                  <a:srgbClr val="1E3063"/>
                </a:solidFill>
                <a:latin typeface="Instrument Sans Semi Bold"/>
                <a:ea typeface="Instrument Sans Semi Bold"/>
              </a:rPr>
              <a:t>Desenvolvimento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672" name="CustomShape 4"/>
          <p:cNvSpPr/>
          <p:nvPr/>
        </p:nvSpPr>
        <p:spPr>
          <a:xfrm>
            <a:off x="1020600" y="3573360"/>
            <a:ext cx="3210840" cy="108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2849"/>
              </a:lnSpc>
            </a:pPr>
            <a:r>
              <a:rPr lang="pt-BR" sz="17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Criar simulador de elevadores para prédios com várias estratégias.</a:t>
            </a:r>
            <a:endParaRPr lang="pt-BR" sz="1750" b="0" strike="noStrike" spc="-1">
              <a:latin typeface="Arial"/>
            </a:endParaRPr>
          </a:p>
        </p:txBody>
      </p:sp>
      <p:sp>
        <p:nvSpPr>
          <p:cNvPr id="673" name="CustomShape 5"/>
          <p:cNvSpPr/>
          <p:nvPr/>
        </p:nvSpPr>
        <p:spPr>
          <a:xfrm>
            <a:off x="4685400" y="2855880"/>
            <a:ext cx="3664440" cy="2032560"/>
          </a:xfrm>
          <a:prstGeom prst="roundRect">
            <a:avLst>
              <a:gd name="adj" fmla="val 10043"/>
            </a:avLst>
          </a:prstGeom>
          <a:solidFill>
            <a:srgbClr val="CEE6F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4" name="CustomShape 6"/>
          <p:cNvSpPr/>
          <p:nvPr/>
        </p:nvSpPr>
        <p:spPr>
          <a:xfrm>
            <a:off x="4912200" y="3082680"/>
            <a:ext cx="2835000" cy="35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750"/>
              </a:lnSpc>
            </a:pPr>
            <a:r>
              <a:rPr lang="pt-BR" sz="2200" b="0" strike="noStrike" spc="-1">
                <a:solidFill>
                  <a:srgbClr val="1E3063"/>
                </a:solidFill>
                <a:latin typeface="Instrument Sans Semi Bold"/>
                <a:ea typeface="Instrument Sans Semi Bold"/>
              </a:rPr>
              <a:t>Inteligência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675" name="CustomShape 7"/>
          <p:cNvSpPr/>
          <p:nvPr/>
        </p:nvSpPr>
        <p:spPr>
          <a:xfrm>
            <a:off x="4912200" y="3573360"/>
            <a:ext cx="3210840" cy="108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2849"/>
              </a:lnSpc>
            </a:pPr>
            <a:r>
              <a:rPr lang="pt-BR" sz="17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Aplicar estratégias inteligentes de despacho para chamadas.</a:t>
            </a:r>
            <a:endParaRPr lang="pt-BR" sz="1750" b="0" strike="noStrike" spc="-1">
              <a:latin typeface="Arial"/>
            </a:endParaRPr>
          </a:p>
        </p:txBody>
      </p:sp>
      <p:sp>
        <p:nvSpPr>
          <p:cNvPr id="676" name="CustomShape 8"/>
          <p:cNvSpPr/>
          <p:nvPr/>
        </p:nvSpPr>
        <p:spPr>
          <a:xfrm>
            <a:off x="793800" y="5115600"/>
            <a:ext cx="7556040" cy="1306440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7" name="CustomShape 9"/>
          <p:cNvSpPr/>
          <p:nvPr/>
        </p:nvSpPr>
        <p:spPr>
          <a:xfrm>
            <a:off x="1020600" y="5342400"/>
            <a:ext cx="2835000" cy="35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750"/>
              </a:lnSpc>
            </a:pPr>
            <a:r>
              <a:rPr lang="pt-BR" sz="2200" b="0" strike="noStrike" spc="-1">
                <a:solidFill>
                  <a:srgbClr val="1E3063"/>
                </a:solidFill>
                <a:latin typeface="Instrument Sans Semi Bold"/>
                <a:ea typeface="Instrument Sans Semi Bold"/>
              </a:rPr>
              <a:t>Foco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678" name="CustomShape 10"/>
          <p:cNvSpPr/>
          <p:nvPr/>
        </p:nvSpPr>
        <p:spPr>
          <a:xfrm>
            <a:off x="1020600" y="5832720"/>
            <a:ext cx="710244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849"/>
              </a:lnSpc>
            </a:pPr>
            <a:r>
              <a:rPr lang="pt-BR" sz="17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Testar eficiência, economia e satisfação dos usuários.</a:t>
            </a:r>
            <a:endParaRPr lang="pt-BR" sz="17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ustomShape 1"/>
          <p:cNvSpPr/>
          <p:nvPr/>
        </p:nvSpPr>
        <p:spPr>
          <a:xfrm>
            <a:off x="793800" y="1977120"/>
            <a:ext cx="7865280" cy="70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5550"/>
              </a:lnSpc>
            </a:pPr>
            <a:r>
              <a:rPr lang="pt-BR" sz="4450" b="0" strike="noStrike" spc="-1">
                <a:solidFill>
                  <a:srgbClr val="091C53"/>
                </a:solidFill>
                <a:latin typeface="Instrument Sans Semi Bold"/>
                <a:ea typeface="Instrument Sans Semi Bold"/>
              </a:rPr>
              <a:t>Funcionamento do Simulador</a:t>
            </a:r>
            <a:endParaRPr lang="pt-BR" sz="4450" b="0" strike="noStrike" spc="-1">
              <a:latin typeface="Arial"/>
            </a:endParaRPr>
          </a:p>
        </p:txBody>
      </p:sp>
      <p:sp>
        <p:nvSpPr>
          <p:cNvPr id="680" name="CustomShape 2"/>
          <p:cNvSpPr/>
          <p:nvPr/>
        </p:nvSpPr>
        <p:spPr>
          <a:xfrm>
            <a:off x="793800" y="3252960"/>
            <a:ext cx="2835000" cy="35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750"/>
              </a:lnSpc>
            </a:pPr>
            <a:r>
              <a:rPr lang="pt-BR" sz="2200" b="0" strike="noStrike" spc="-1">
                <a:solidFill>
                  <a:srgbClr val="091C53"/>
                </a:solidFill>
                <a:latin typeface="Instrument Sans Semi Bold"/>
                <a:ea typeface="Instrument Sans Semi Bold"/>
              </a:rPr>
              <a:t>Entradas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681" name="CustomShape 3"/>
          <p:cNvSpPr/>
          <p:nvPr/>
        </p:nvSpPr>
        <p:spPr>
          <a:xfrm>
            <a:off x="793800" y="3834000"/>
            <a:ext cx="6244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 marL="343080" indent="-342720">
              <a:lnSpc>
                <a:spcPts val="2849"/>
              </a:lnSpc>
              <a:buClr>
                <a:srgbClr val="1E3063"/>
              </a:buClr>
              <a:buFont typeface="Symbol" charset="2"/>
              <a:buChar char=""/>
            </a:pPr>
            <a:r>
              <a:rPr lang="pt-BR" sz="17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Número de andares e elevadores</a:t>
            </a:r>
            <a:endParaRPr lang="pt-BR" sz="1750" b="0" strike="noStrike" spc="-1">
              <a:latin typeface="Arial"/>
            </a:endParaRPr>
          </a:p>
        </p:txBody>
      </p:sp>
      <p:sp>
        <p:nvSpPr>
          <p:cNvPr id="682" name="CustomShape 4"/>
          <p:cNvSpPr/>
          <p:nvPr/>
        </p:nvSpPr>
        <p:spPr>
          <a:xfrm>
            <a:off x="793800" y="4276440"/>
            <a:ext cx="6244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 marL="343080" indent="-342720">
              <a:lnSpc>
                <a:spcPts val="2849"/>
              </a:lnSpc>
              <a:buClr>
                <a:srgbClr val="1E3063"/>
              </a:buClr>
              <a:buFont typeface="Symbol" charset="2"/>
              <a:buChar char=""/>
            </a:pPr>
            <a:r>
              <a:rPr lang="pt-BR" sz="17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Capacidade máxima por elevador</a:t>
            </a:r>
            <a:endParaRPr lang="pt-BR" sz="1750" b="0" strike="noStrike" spc="-1">
              <a:latin typeface="Arial"/>
            </a:endParaRPr>
          </a:p>
        </p:txBody>
      </p:sp>
      <p:sp>
        <p:nvSpPr>
          <p:cNvPr id="683" name="CustomShape 5"/>
          <p:cNvSpPr/>
          <p:nvPr/>
        </p:nvSpPr>
        <p:spPr>
          <a:xfrm>
            <a:off x="793800" y="4718520"/>
            <a:ext cx="6244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 marL="343080" indent="-342720">
              <a:lnSpc>
                <a:spcPts val="2849"/>
              </a:lnSpc>
              <a:buClr>
                <a:srgbClr val="1E3063"/>
              </a:buClr>
              <a:buFont typeface="Symbol" charset="2"/>
              <a:buChar char=""/>
            </a:pPr>
            <a:r>
              <a:rPr lang="pt-BR" sz="17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Tempo de deslocamento e consumo energético</a:t>
            </a:r>
            <a:endParaRPr lang="pt-BR" sz="1750" b="0" strike="noStrike" spc="-1">
              <a:latin typeface="Arial"/>
            </a:endParaRPr>
          </a:p>
        </p:txBody>
      </p:sp>
      <p:sp>
        <p:nvSpPr>
          <p:cNvPr id="684" name="CustomShape 6"/>
          <p:cNvSpPr/>
          <p:nvPr/>
        </p:nvSpPr>
        <p:spPr>
          <a:xfrm>
            <a:off x="7599600" y="3252960"/>
            <a:ext cx="2835000" cy="35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750"/>
              </a:lnSpc>
            </a:pPr>
            <a:r>
              <a:rPr lang="pt-BR" sz="2200" b="0" strike="noStrike" spc="-1">
                <a:solidFill>
                  <a:srgbClr val="091C53"/>
                </a:solidFill>
                <a:latin typeface="Instrument Sans Semi Bold"/>
                <a:ea typeface="Instrument Sans Semi Bold"/>
              </a:rPr>
              <a:t>Processamento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685" name="CustomShape 7"/>
          <p:cNvSpPr/>
          <p:nvPr/>
        </p:nvSpPr>
        <p:spPr>
          <a:xfrm>
            <a:off x="7599600" y="3834000"/>
            <a:ext cx="6244200" cy="7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2849"/>
              </a:lnSpc>
            </a:pPr>
            <a:r>
              <a:rPr lang="pt-BR" sz="17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Algoritmo seleciona elevador ideal conforme heurística definida.</a:t>
            </a:r>
            <a:endParaRPr lang="pt-BR" sz="1750" b="0" strike="noStrike" spc="-1">
              <a:latin typeface="Arial"/>
            </a:endParaRPr>
          </a:p>
        </p:txBody>
      </p:sp>
      <p:sp>
        <p:nvSpPr>
          <p:cNvPr id="686" name="CustomShape 8"/>
          <p:cNvSpPr/>
          <p:nvPr/>
        </p:nvSpPr>
        <p:spPr>
          <a:xfrm>
            <a:off x="7599600" y="4786920"/>
            <a:ext cx="2835000" cy="35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750"/>
              </a:lnSpc>
            </a:pPr>
            <a:r>
              <a:rPr lang="pt-BR" sz="2200" b="0" strike="noStrike" spc="-1">
                <a:solidFill>
                  <a:srgbClr val="091C53"/>
                </a:solidFill>
                <a:latin typeface="Instrument Sans Semi Bold"/>
                <a:ea typeface="Instrument Sans Semi Bold"/>
              </a:rPr>
              <a:t>Saída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687" name="CustomShape 9"/>
          <p:cNvSpPr/>
          <p:nvPr/>
        </p:nvSpPr>
        <p:spPr>
          <a:xfrm>
            <a:off x="7599600" y="5367960"/>
            <a:ext cx="6244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 marL="343080" indent="-342720">
              <a:lnSpc>
                <a:spcPts val="2849"/>
              </a:lnSpc>
              <a:buClr>
                <a:srgbClr val="1E3063"/>
              </a:buClr>
              <a:buFont typeface="Symbol" charset="2"/>
              <a:buChar char=""/>
            </a:pPr>
            <a:r>
              <a:rPr lang="pt-BR" sz="17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Logs de chamadas, tempo de espera e consumo</a:t>
            </a:r>
            <a:endParaRPr lang="pt-BR" sz="1750" b="0" strike="noStrike" spc="-1">
              <a:latin typeface="Arial"/>
            </a:endParaRPr>
          </a:p>
        </p:txBody>
      </p:sp>
      <p:sp>
        <p:nvSpPr>
          <p:cNvPr id="688" name="CustomShape 10"/>
          <p:cNvSpPr/>
          <p:nvPr/>
        </p:nvSpPr>
        <p:spPr>
          <a:xfrm>
            <a:off x="7599600" y="5810040"/>
            <a:ext cx="62442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 marL="343080" indent="-342720">
              <a:lnSpc>
                <a:spcPts val="2849"/>
              </a:lnSpc>
              <a:buClr>
                <a:srgbClr val="1E3063"/>
              </a:buClr>
              <a:buFont typeface="Symbol" charset="2"/>
              <a:buChar char=""/>
            </a:pPr>
            <a:r>
              <a:rPr lang="pt-BR" sz="17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Dados salvos em arquivo .dat para análise</a:t>
            </a:r>
            <a:endParaRPr lang="pt-BR" sz="1750" b="0" strike="noStrike" spc="-1">
              <a:latin typeface="Arial"/>
            </a:endParaRPr>
          </a:p>
        </p:txBody>
      </p:sp>
      <p:sp>
        <p:nvSpPr>
          <p:cNvPr id="689" name="CustomShape 11"/>
          <p:cNvSpPr/>
          <p:nvPr/>
        </p:nvSpPr>
        <p:spPr>
          <a:xfrm>
            <a:off x="12744000" y="7632000"/>
            <a:ext cx="1800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Image 0"/>
          <p:cNvPicPr/>
          <p:nvPr/>
        </p:nvPicPr>
        <p:blipFill>
          <a:blip r:embed="rId3"/>
          <a:stretch/>
        </p:blipFill>
        <p:spPr>
          <a:xfrm>
            <a:off x="0" y="0"/>
            <a:ext cx="5760360" cy="8229240"/>
          </a:xfrm>
          <a:prstGeom prst="rect">
            <a:avLst/>
          </a:prstGeom>
          <a:ln>
            <a:noFill/>
          </a:ln>
        </p:spPr>
      </p:pic>
      <p:sp>
        <p:nvSpPr>
          <p:cNvPr id="691" name="CustomShape 1"/>
          <p:cNvSpPr/>
          <p:nvPr/>
        </p:nvSpPr>
        <p:spPr>
          <a:xfrm>
            <a:off x="6280200" y="2069280"/>
            <a:ext cx="6176520" cy="70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5550"/>
              </a:lnSpc>
            </a:pPr>
            <a:r>
              <a:rPr lang="pt-BR" sz="4450" b="0" strike="noStrike" spc="-1">
                <a:solidFill>
                  <a:srgbClr val="091C53"/>
                </a:solidFill>
                <a:latin typeface="Instrument Sans Semi Bold"/>
                <a:ea typeface="Instrument Sans Semi Bold"/>
              </a:rPr>
              <a:t>Arquitetura do Sistema</a:t>
            </a:r>
            <a:endParaRPr lang="pt-BR" sz="4450" b="0" strike="noStrike" spc="-1">
              <a:latin typeface="Arial"/>
            </a:endParaRPr>
          </a:p>
        </p:txBody>
      </p:sp>
      <p:sp>
        <p:nvSpPr>
          <p:cNvPr id="692" name="CustomShape 2"/>
          <p:cNvSpPr/>
          <p:nvPr/>
        </p:nvSpPr>
        <p:spPr>
          <a:xfrm>
            <a:off x="6280200" y="3118320"/>
            <a:ext cx="510120" cy="510120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3" name="CustomShape 3"/>
          <p:cNvSpPr/>
          <p:nvPr/>
        </p:nvSpPr>
        <p:spPr>
          <a:xfrm>
            <a:off x="7017480" y="3196080"/>
            <a:ext cx="2835000" cy="35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750"/>
              </a:lnSpc>
            </a:pPr>
            <a:r>
              <a:rPr lang="pt-BR" sz="2200" b="0" strike="noStrike" spc="-1">
                <a:solidFill>
                  <a:srgbClr val="1E3063"/>
                </a:solidFill>
                <a:latin typeface="Instrument Sans Semi Bold"/>
                <a:ea typeface="Instrument Sans Semi Bold"/>
              </a:rPr>
              <a:t>Tecnologias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694" name="CustomShape 4"/>
          <p:cNvSpPr/>
          <p:nvPr/>
        </p:nvSpPr>
        <p:spPr>
          <a:xfrm>
            <a:off x="7017480" y="3686760"/>
            <a:ext cx="2899080" cy="108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2849"/>
              </a:lnSpc>
            </a:pPr>
            <a:r>
              <a:rPr lang="pt-BR" sz="17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Java, estruturas próprias, serialização para persistência.</a:t>
            </a:r>
            <a:endParaRPr lang="pt-BR" sz="1750" b="0" strike="noStrike" spc="-1">
              <a:latin typeface="Arial"/>
            </a:endParaRPr>
          </a:p>
        </p:txBody>
      </p:sp>
      <p:sp>
        <p:nvSpPr>
          <p:cNvPr id="695" name="CustomShape 5"/>
          <p:cNvSpPr/>
          <p:nvPr/>
        </p:nvSpPr>
        <p:spPr>
          <a:xfrm>
            <a:off x="10200240" y="3118320"/>
            <a:ext cx="510120" cy="510120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6" name="CustomShape 6"/>
          <p:cNvSpPr/>
          <p:nvPr/>
        </p:nvSpPr>
        <p:spPr>
          <a:xfrm>
            <a:off x="10937160" y="3196080"/>
            <a:ext cx="2835000" cy="35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750"/>
              </a:lnSpc>
            </a:pPr>
            <a:r>
              <a:rPr lang="pt-BR" sz="2200" b="0" strike="noStrike" spc="-1">
                <a:solidFill>
                  <a:srgbClr val="1E3063"/>
                </a:solidFill>
                <a:latin typeface="Instrument Sans Semi Bold"/>
                <a:ea typeface="Instrument Sans Semi Bold"/>
              </a:rPr>
              <a:t>Componentes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697" name="CustomShape 7"/>
          <p:cNvSpPr/>
          <p:nvPr/>
        </p:nvSpPr>
        <p:spPr>
          <a:xfrm>
            <a:off x="10937160" y="3686760"/>
            <a:ext cx="2899080" cy="108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2849"/>
              </a:lnSpc>
            </a:pPr>
            <a:r>
              <a:rPr lang="pt-BR" sz="17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Classes: Andar, Elevador, CentralDeControle, entre outras.</a:t>
            </a:r>
            <a:endParaRPr lang="pt-BR" sz="1750" b="0" strike="noStrike" spc="-1">
              <a:latin typeface="Arial"/>
            </a:endParaRPr>
          </a:p>
        </p:txBody>
      </p:sp>
      <p:sp>
        <p:nvSpPr>
          <p:cNvPr id="698" name="CustomShape 8"/>
          <p:cNvSpPr/>
          <p:nvPr/>
        </p:nvSpPr>
        <p:spPr>
          <a:xfrm>
            <a:off x="6280200" y="5229000"/>
            <a:ext cx="510120" cy="510120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9" name="CustomShape 9"/>
          <p:cNvSpPr/>
          <p:nvPr/>
        </p:nvSpPr>
        <p:spPr>
          <a:xfrm>
            <a:off x="7017480" y="5306760"/>
            <a:ext cx="2835000" cy="35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750"/>
              </a:lnSpc>
            </a:pPr>
            <a:r>
              <a:rPr lang="pt-BR" sz="2200" b="0" strike="noStrike" spc="-1">
                <a:solidFill>
                  <a:srgbClr val="1E3063"/>
                </a:solidFill>
                <a:latin typeface="Instrument Sans Semi Bold"/>
                <a:ea typeface="Instrument Sans Semi Bold"/>
              </a:rPr>
              <a:t>Estruturas de Dados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700" name="CustomShape 10"/>
          <p:cNvSpPr/>
          <p:nvPr/>
        </p:nvSpPr>
        <p:spPr>
          <a:xfrm>
            <a:off x="7017480" y="5797440"/>
            <a:ext cx="681912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849"/>
              </a:lnSpc>
            </a:pPr>
            <a:r>
              <a:rPr lang="pt-BR" sz="17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Filas, listas e nós customizados para gerenciamento eficiente.</a:t>
            </a:r>
            <a:endParaRPr lang="pt-BR" sz="1750" b="0" strike="noStrike" spc="-1">
              <a:latin typeface="Arial"/>
            </a:endParaRPr>
          </a:p>
        </p:txBody>
      </p:sp>
      <p:sp>
        <p:nvSpPr>
          <p:cNvPr id="701" name="CustomShape 11"/>
          <p:cNvSpPr/>
          <p:nvPr/>
        </p:nvSpPr>
        <p:spPr>
          <a:xfrm>
            <a:off x="12744000" y="7632000"/>
            <a:ext cx="1800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F694B7-1B91-4666-849A-98BCB55E6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280" y="3087652"/>
            <a:ext cx="3210297" cy="18314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CustomShape 1"/>
          <p:cNvSpPr/>
          <p:nvPr/>
        </p:nvSpPr>
        <p:spPr>
          <a:xfrm>
            <a:off x="700560" y="552240"/>
            <a:ext cx="8224200" cy="62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4901"/>
              </a:lnSpc>
            </a:pPr>
            <a:r>
              <a:rPr lang="pt-BR" sz="3900" b="0" strike="noStrike" spc="-1">
                <a:solidFill>
                  <a:srgbClr val="091C53"/>
                </a:solidFill>
                <a:latin typeface="Instrument Sans Semi Bold"/>
                <a:ea typeface="Instrument Sans Semi Bold"/>
              </a:rPr>
              <a:t>Lógica dos Métodos de Atualização</a:t>
            </a:r>
            <a:endParaRPr lang="pt-BR" sz="3900" b="0" strike="noStrike" spc="-1">
              <a:latin typeface="Arial"/>
            </a:endParaRPr>
          </a:p>
        </p:txBody>
      </p:sp>
      <p:pic>
        <p:nvPicPr>
          <p:cNvPr id="703" name="Image 0"/>
          <p:cNvPicPr/>
          <p:nvPr/>
        </p:nvPicPr>
        <p:blipFill>
          <a:blip r:embed="rId3"/>
          <a:stretch/>
        </p:blipFill>
        <p:spPr>
          <a:xfrm>
            <a:off x="700560" y="1577520"/>
            <a:ext cx="1000080" cy="1592640"/>
          </a:xfrm>
          <a:prstGeom prst="rect">
            <a:avLst/>
          </a:prstGeom>
          <a:ln>
            <a:noFill/>
          </a:ln>
        </p:spPr>
      </p:pic>
      <p:sp>
        <p:nvSpPr>
          <p:cNvPr id="704" name="CustomShape 2"/>
          <p:cNvSpPr/>
          <p:nvPr/>
        </p:nvSpPr>
        <p:spPr>
          <a:xfrm>
            <a:off x="2001240" y="1777680"/>
            <a:ext cx="2501280" cy="3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449"/>
              </a:lnSpc>
            </a:pPr>
            <a:r>
              <a:rPr lang="pt-BR" sz="1950" b="0" strike="noStrike" spc="-1">
                <a:solidFill>
                  <a:srgbClr val="1E3063"/>
                </a:solidFill>
                <a:latin typeface="Instrument Sans Semi Bold"/>
                <a:ea typeface="Instrument Sans Semi Bold"/>
              </a:rPr>
              <a:t>Prédio → atualizar()</a:t>
            </a:r>
            <a:endParaRPr lang="pt-BR" sz="195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2001240" y="2210400"/>
            <a:ext cx="119282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500"/>
              </a:lnSpc>
            </a:pPr>
            <a:r>
              <a:rPr lang="pt-BR" sz="15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Atualiza o estado das pessoas em todos os andares.</a:t>
            </a:r>
            <a:endParaRPr lang="pt-BR" sz="1550" b="0" strike="noStrike" spc="-1">
              <a:latin typeface="Arial"/>
            </a:endParaRPr>
          </a:p>
        </p:txBody>
      </p:sp>
      <p:sp>
        <p:nvSpPr>
          <p:cNvPr id="706" name="CustomShape 4"/>
          <p:cNvSpPr/>
          <p:nvPr/>
        </p:nvSpPr>
        <p:spPr>
          <a:xfrm>
            <a:off x="2001240" y="2650680"/>
            <a:ext cx="119282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500"/>
              </a:lnSpc>
            </a:pPr>
            <a:r>
              <a:rPr lang="pt-BR" sz="15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Chama a Central de Controle para decisões.</a:t>
            </a:r>
            <a:endParaRPr lang="pt-BR" sz="1550" b="0" strike="noStrike" spc="-1">
              <a:latin typeface="Arial"/>
            </a:endParaRPr>
          </a:p>
        </p:txBody>
      </p:sp>
      <p:pic>
        <p:nvPicPr>
          <p:cNvPr id="707" name="Image 1"/>
          <p:cNvPicPr/>
          <p:nvPr/>
        </p:nvPicPr>
        <p:blipFill>
          <a:blip r:embed="rId4"/>
          <a:stretch/>
        </p:blipFill>
        <p:spPr>
          <a:xfrm>
            <a:off x="700560" y="3170880"/>
            <a:ext cx="1000080" cy="2032920"/>
          </a:xfrm>
          <a:prstGeom prst="rect">
            <a:avLst/>
          </a:prstGeom>
          <a:ln>
            <a:noFill/>
          </a:ln>
        </p:spPr>
      </p:pic>
      <p:sp>
        <p:nvSpPr>
          <p:cNvPr id="708" name="CustomShape 5"/>
          <p:cNvSpPr/>
          <p:nvPr/>
        </p:nvSpPr>
        <p:spPr>
          <a:xfrm>
            <a:off x="2001240" y="3370680"/>
            <a:ext cx="3836880" cy="3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449"/>
              </a:lnSpc>
            </a:pPr>
            <a:r>
              <a:rPr lang="pt-BR" sz="1950" b="0" strike="noStrike" spc="-1">
                <a:solidFill>
                  <a:srgbClr val="1E3063"/>
                </a:solidFill>
                <a:latin typeface="Instrument Sans Semi Bold"/>
                <a:ea typeface="Instrument Sans Semi Bold"/>
              </a:rPr>
              <a:t>Central de Controle → atualizar()</a:t>
            </a:r>
            <a:endParaRPr lang="pt-BR" sz="1950" b="0" strike="noStrike" spc="-1">
              <a:latin typeface="Arial"/>
            </a:endParaRPr>
          </a:p>
        </p:txBody>
      </p:sp>
      <p:sp>
        <p:nvSpPr>
          <p:cNvPr id="709" name="CustomShape 6"/>
          <p:cNvSpPr/>
          <p:nvPr/>
        </p:nvSpPr>
        <p:spPr>
          <a:xfrm>
            <a:off x="2001240" y="3803400"/>
            <a:ext cx="119282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500"/>
              </a:lnSpc>
            </a:pPr>
            <a:r>
              <a:rPr lang="pt-BR" sz="15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Analisa status dos elevadores e chamadas.</a:t>
            </a:r>
            <a:endParaRPr lang="pt-BR" sz="1550" b="0" strike="noStrike" spc="-1">
              <a:latin typeface="Arial"/>
            </a:endParaRPr>
          </a:p>
        </p:txBody>
      </p:sp>
      <p:sp>
        <p:nvSpPr>
          <p:cNvPr id="710" name="CustomShape 7"/>
          <p:cNvSpPr/>
          <p:nvPr/>
        </p:nvSpPr>
        <p:spPr>
          <a:xfrm>
            <a:off x="2001240" y="4243680"/>
            <a:ext cx="119282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500"/>
              </a:lnSpc>
            </a:pPr>
            <a:r>
              <a:rPr lang="pt-BR" sz="15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Decide quais elevadores atendem cada chamada.</a:t>
            </a:r>
            <a:endParaRPr lang="pt-BR" sz="1550" b="0" strike="noStrike" spc="-1">
              <a:latin typeface="Arial"/>
            </a:endParaRPr>
          </a:p>
        </p:txBody>
      </p:sp>
      <p:sp>
        <p:nvSpPr>
          <p:cNvPr id="711" name="CustomShape 8"/>
          <p:cNvSpPr/>
          <p:nvPr/>
        </p:nvSpPr>
        <p:spPr>
          <a:xfrm>
            <a:off x="2001240" y="4683960"/>
            <a:ext cx="119282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500"/>
              </a:lnSpc>
            </a:pPr>
            <a:r>
              <a:rPr lang="pt-BR" sz="15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Envia comandos de movimento aos elevadores.</a:t>
            </a:r>
            <a:endParaRPr lang="pt-BR" sz="1550" b="0" strike="noStrike" spc="-1">
              <a:latin typeface="Arial"/>
            </a:endParaRPr>
          </a:p>
        </p:txBody>
      </p:sp>
      <p:pic>
        <p:nvPicPr>
          <p:cNvPr id="712" name="Image 2"/>
          <p:cNvPicPr/>
          <p:nvPr/>
        </p:nvPicPr>
        <p:blipFill>
          <a:blip r:embed="rId5"/>
          <a:stretch/>
        </p:blipFill>
        <p:spPr>
          <a:xfrm>
            <a:off x="700560" y="5204160"/>
            <a:ext cx="1000080" cy="2473200"/>
          </a:xfrm>
          <a:prstGeom prst="rect">
            <a:avLst/>
          </a:prstGeom>
          <a:ln>
            <a:noFill/>
          </a:ln>
        </p:spPr>
      </p:pic>
      <p:sp>
        <p:nvSpPr>
          <p:cNvPr id="713" name="CustomShape 9"/>
          <p:cNvSpPr/>
          <p:nvPr/>
        </p:nvSpPr>
        <p:spPr>
          <a:xfrm>
            <a:off x="2001240" y="5403960"/>
            <a:ext cx="2820240" cy="3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449"/>
              </a:lnSpc>
            </a:pPr>
            <a:r>
              <a:rPr lang="pt-BR" sz="1950" b="0" strike="noStrike" spc="-1">
                <a:solidFill>
                  <a:srgbClr val="1E3063"/>
                </a:solidFill>
                <a:latin typeface="Instrument Sans Semi Bold"/>
                <a:ea typeface="Instrument Sans Semi Bold"/>
              </a:rPr>
              <a:t>Elevadores → atualizar()</a:t>
            </a:r>
            <a:endParaRPr lang="pt-BR" sz="1950" b="0" strike="noStrike" spc="-1">
              <a:latin typeface="Arial"/>
            </a:endParaRPr>
          </a:p>
        </p:txBody>
      </p:sp>
      <p:sp>
        <p:nvSpPr>
          <p:cNvPr id="714" name="CustomShape 10"/>
          <p:cNvSpPr/>
          <p:nvPr/>
        </p:nvSpPr>
        <p:spPr>
          <a:xfrm>
            <a:off x="2001240" y="5836680"/>
            <a:ext cx="119282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500"/>
              </a:lnSpc>
            </a:pPr>
            <a:r>
              <a:rPr lang="pt-BR" sz="15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Processa próximo destino na fila de atendimento.</a:t>
            </a:r>
            <a:endParaRPr lang="pt-BR" sz="1550" b="0" strike="noStrike" spc="-1">
              <a:latin typeface="Arial"/>
            </a:endParaRPr>
          </a:p>
        </p:txBody>
      </p:sp>
      <p:sp>
        <p:nvSpPr>
          <p:cNvPr id="715" name="CustomShape 11"/>
          <p:cNvSpPr/>
          <p:nvPr/>
        </p:nvSpPr>
        <p:spPr>
          <a:xfrm>
            <a:off x="2001240" y="6276960"/>
            <a:ext cx="119282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500"/>
              </a:lnSpc>
            </a:pPr>
            <a:r>
              <a:rPr lang="pt-BR" sz="15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Move entre andares conforme comando recebido.</a:t>
            </a:r>
            <a:endParaRPr lang="pt-BR" sz="1550" b="0" strike="noStrike" spc="-1">
              <a:latin typeface="Arial"/>
            </a:endParaRPr>
          </a:p>
        </p:txBody>
      </p:sp>
      <p:sp>
        <p:nvSpPr>
          <p:cNvPr id="716" name="CustomShape 12"/>
          <p:cNvSpPr/>
          <p:nvPr/>
        </p:nvSpPr>
        <p:spPr>
          <a:xfrm>
            <a:off x="2001240" y="6716880"/>
            <a:ext cx="119282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500"/>
              </a:lnSpc>
            </a:pPr>
            <a:r>
              <a:rPr lang="pt-BR" sz="15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Gerencia entrada e saída de passageiros.</a:t>
            </a:r>
            <a:endParaRPr lang="pt-BR" sz="1550" b="0" strike="noStrike" spc="-1">
              <a:latin typeface="Arial"/>
            </a:endParaRPr>
          </a:p>
        </p:txBody>
      </p:sp>
      <p:sp>
        <p:nvSpPr>
          <p:cNvPr id="717" name="CustomShape 13"/>
          <p:cNvSpPr/>
          <p:nvPr/>
        </p:nvSpPr>
        <p:spPr>
          <a:xfrm>
            <a:off x="2001240" y="7157160"/>
            <a:ext cx="119282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500"/>
              </a:lnSpc>
            </a:pPr>
            <a:r>
              <a:rPr lang="pt-BR" sz="15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Atualiza seu próprio estado: parado, subindo ou descendo.</a:t>
            </a:r>
            <a:endParaRPr lang="pt-BR" sz="1550" b="0" strike="noStrike" spc="-1">
              <a:latin typeface="Arial"/>
            </a:endParaRPr>
          </a:p>
        </p:txBody>
      </p:sp>
      <p:sp>
        <p:nvSpPr>
          <p:cNvPr id="718" name="CustomShape 14"/>
          <p:cNvSpPr/>
          <p:nvPr/>
        </p:nvSpPr>
        <p:spPr>
          <a:xfrm>
            <a:off x="12744000" y="7632000"/>
            <a:ext cx="1800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Image 0"/>
          <p:cNvPicPr/>
          <p:nvPr/>
        </p:nvPicPr>
        <p:blipFill>
          <a:blip r:embed="rId3"/>
          <a:stretch/>
        </p:blipFill>
        <p:spPr>
          <a:xfrm>
            <a:off x="0" y="0"/>
            <a:ext cx="5760360" cy="8229240"/>
          </a:xfrm>
          <a:prstGeom prst="rect">
            <a:avLst/>
          </a:prstGeom>
          <a:ln>
            <a:noFill/>
          </a:ln>
        </p:spPr>
      </p:pic>
      <p:sp>
        <p:nvSpPr>
          <p:cNvPr id="720" name="CustomShape 1"/>
          <p:cNvSpPr/>
          <p:nvPr/>
        </p:nvSpPr>
        <p:spPr>
          <a:xfrm>
            <a:off x="6280200" y="2222280"/>
            <a:ext cx="5741280" cy="70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5550"/>
              </a:lnSpc>
            </a:pPr>
            <a:r>
              <a:rPr lang="pt-BR" sz="4450" b="0" strike="noStrike" spc="-1">
                <a:solidFill>
                  <a:srgbClr val="091C53"/>
                </a:solidFill>
                <a:latin typeface="Instrument Sans Semi Bold"/>
                <a:ea typeface="Instrument Sans Semi Bold"/>
              </a:rPr>
              <a:t>Heurísticas Aplicadas</a:t>
            </a:r>
            <a:endParaRPr lang="pt-BR" sz="4450" b="0" strike="noStrike" spc="-1">
              <a:latin typeface="Arial"/>
            </a:endParaRPr>
          </a:p>
        </p:txBody>
      </p:sp>
      <p:pic>
        <p:nvPicPr>
          <p:cNvPr id="721" name="Image 1"/>
          <p:cNvPicPr/>
          <p:nvPr/>
        </p:nvPicPr>
        <p:blipFill>
          <a:blip r:embed="rId4"/>
          <a:stretch/>
        </p:blipFill>
        <p:spPr>
          <a:xfrm>
            <a:off x="6280200" y="3271320"/>
            <a:ext cx="566640" cy="566640"/>
          </a:xfrm>
          <a:prstGeom prst="rect">
            <a:avLst/>
          </a:prstGeom>
          <a:ln>
            <a:noFill/>
          </a:ln>
        </p:spPr>
      </p:pic>
      <p:sp>
        <p:nvSpPr>
          <p:cNvPr id="722" name="CustomShape 2"/>
          <p:cNvSpPr/>
          <p:nvPr/>
        </p:nvSpPr>
        <p:spPr>
          <a:xfrm>
            <a:off x="6280200" y="4065120"/>
            <a:ext cx="2329560" cy="35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750"/>
              </a:lnSpc>
            </a:pPr>
            <a:r>
              <a:rPr lang="pt-BR" sz="2200" b="0" strike="noStrike" spc="-1">
                <a:solidFill>
                  <a:srgbClr val="1E3063"/>
                </a:solidFill>
                <a:latin typeface="Instrument Sans Semi Bold"/>
                <a:ea typeface="Instrument Sans Semi Bold"/>
              </a:rPr>
              <a:t>Normal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723" name="CustomShape 3"/>
          <p:cNvSpPr/>
          <p:nvPr/>
        </p:nvSpPr>
        <p:spPr>
          <a:xfrm>
            <a:off x="6280200" y="4555440"/>
            <a:ext cx="2329560" cy="145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2849"/>
              </a:lnSpc>
            </a:pPr>
            <a:r>
              <a:rPr lang="pt-BR" sz="17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Prioriza elevador com menos destinos ativos. Agilidade e simplicidade.</a:t>
            </a:r>
            <a:endParaRPr lang="pt-BR" sz="1750" b="0" strike="noStrike" spc="-1">
              <a:latin typeface="Arial"/>
            </a:endParaRPr>
          </a:p>
        </p:txBody>
      </p:sp>
      <p:pic>
        <p:nvPicPr>
          <p:cNvPr id="724" name="Image 2"/>
          <p:cNvPicPr/>
          <p:nvPr/>
        </p:nvPicPr>
        <p:blipFill>
          <a:blip r:embed="rId5"/>
          <a:stretch/>
        </p:blipFill>
        <p:spPr>
          <a:xfrm>
            <a:off x="8893440" y="3271320"/>
            <a:ext cx="566640" cy="566640"/>
          </a:xfrm>
          <a:prstGeom prst="rect">
            <a:avLst/>
          </a:prstGeom>
          <a:ln>
            <a:noFill/>
          </a:ln>
        </p:spPr>
      </p:pic>
      <p:sp>
        <p:nvSpPr>
          <p:cNvPr id="725" name="CustomShape 4"/>
          <p:cNvSpPr/>
          <p:nvPr/>
        </p:nvSpPr>
        <p:spPr>
          <a:xfrm>
            <a:off x="8893440" y="4065120"/>
            <a:ext cx="2329560" cy="35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750"/>
              </a:lnSpc>
            </a:pPr>
            <a:r>
              <a:rPr lang="pt-BR" sz="2200" b="0" strike="noStrike" spc="-1">
                <a:solidFill>
                  <a:srgbClr val="1E3063"/>
                </a:solidFill>
                <a:latin typeface="Instrument Sans Semi Bold"/>
                <a:ea typeface="Instrument Sans Semi Bold"/>
              </a:rPr>
              <a:t>Economia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726" name="CustomShape 5"/>
          <p:cNvSpPr/>
          <p:nvPr/>
        </p:nvSpPr>
        <p:spPr>
          <a:xfrm>
            <a:off x="8893440" y="4555440"/>
            <a:ext cx="2329560" cy="108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2849"/>
              </a:lnSpc>
            </a:pPr>
            <a:r>
              <a:rPr lang="pt-BR" sz="17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Foco em menor gasto energético por rota e paradas.</a:t>
            </a:r>
            <a:endParaRPr lang="pt-BR" sz="1750" b="0" strike="noStrike" spc="-1">
              <a:latin typeface="Arial"/>
            </a:endParaRPr>
          </a:p>
        </p:txBody>
      </p:sp>
      <p:pic>
        <p:nvPicPr>
          <p:cNvPr id="727" name="Image 3"/>
          <p:cNvPicPr/>
          <p:nvPr/>
        </p:nvPicPr>
        <p:blipFill>
          <a:blip r:embed="rId6"/>
          <a:stretch/>
        </p:blipFill>
        <p:spPr>
          <a:xfrm>
            <a:off x="11506680" y="3271320"/>
            <a:ext cx="566640" cy="566640"/>
          </a:xfrm>
          <a:prstGeom prst="rect">
            <a:avLst/>
          </a:prstGeom>
          <a:ln>
            <a:noFill/>
          </a:ln>
        </p:spPr>
      </p:pic>
      <p:sp>
        <p:nvSpPr>
          <p:cNvPr id="728" name="CustomShape 6"/>
          <p:cNvSpPr/>
          <p:nvPr/>
        </p:nvSpPr>
        <p:spPr>
          <a:xfrm>
            <a:off x="11506680" y="4065120"/>
            <a:ext cx="2329560" cy="35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2750"/>
              </a:lnSpc>
            </a:pPr>
            <a:r>
              <a:rPr lang="pt-BR" sz="2200" b="0" strike="noStrike" spc="-1">
                <a:solidFill>
                  <a:srgbClr val="1E3063"/>
                </a:solidFill>
                <a:latin typeface="Instrument Sans Semi Bold"/>
                <a:ea typeface="Instrument Sans Semi Bold"/>
              </a:rPr>
              <a:t>Felicidade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729" name="CustomShape 7"/>
          <p:cNvSpPr/>
          <p:nvPr/>
        </p:nvSpPr>
        <p:spPr>
          <a:xfrm>
            <a:off x="11506680" y="4555440"/>
            <a:ext cx="2329560" cy="108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2849"/>
              </a:lnSpc>
            </a:pPr>
            <a:r>
              <a:rPr lang="pt-BR" sz="1750" b="0" strike="noStrike" spc="-1">
                <a:solidFill>
                  <a:srgbClr val="1E3063"/>
                </a:solidFill>
                <a:latin typeface="Instrument Sans Medium"/>
                <a:ea typeface="Instrument Sans Medium"/>
              </a:rPr>
              <a:t>Minimiza tempo de espera, aumentando satisfação do usuário.</a:t>
            </a:r>
            <a:endParaRPr lang="pt-BR" sz="1750" b="0" strike="noStrike" spc="-1">
              <a:latin typeface="Arial"/>
            </a:endParaRPr>
          </a:p>
        </p:txBody>
      </p:sp>
      <p:sp>
        <p:nvSpPr>
          <p:cNvPr id="730" name="CustomShape 8"/>
          <p:cNvSpPr/>
          <p:nvPr/>
        </p:nvSpPr>
        <p:spPr>
          <a:xfrm>
            <a:off x="12744000" y="7632000"/>
            <a:ext cx="1800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CustomShape 1"/>
          <p:cNvSpPr/>
          <p:nvPr/>
        </p:nvSpPr>
        <p:spPr>
          <a:xfrm>
            <a:off x="578880" y="455040"/>
            <a:ext cx="41356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4051"/>
              </a:lnSpc>
            </a:pPr>
            <a:r>
              <a:rPr lang="pt-BR" sz="3250" b="0" strike="noStrike" spc="-1">
                <a:solidFill>
                  <a:srgbClr val="091C53"/>
                </a:solidFill>
                <a:latin typeface="Instrument Sans Semi Bold"/>
                <a:ea typeface="Instrument Sans Semi Bold"/>
              </a:rPr>
              <a:t>Modo Normal</a:t>
            </a:r>
            <a:endParaRPr lang="pt-BR" sz="3250" b="0" strike="noStrike" spc="-1">
              <a:latin typeface="Arial"/>
            </a:endParaRPr>
          </a:p>
        </p:txBody>
      </p:sp>
      <p:pic>
        <p:nvPicPr>
          <p:cNvPr id="732" name="Image 0"/>
          <p:cNvPicPr/>
          <p:nvPr/>
        </p:nvPicPr>
        <p:blipFill>
          <a:blip r:embed="rId3"/>
          <a:stretch/>
        </p:blipFill>
        <p:spPr>
          <a:xfrm>
            <a:off x="578880" y="1406160"/>
            <a:ext cx="5206680" cy="5731920"/>
          </a:xfrm>
          <a:prstGeom prst="rect">
            <a:avLst/>
          </a:prstGeom>
          <a:ln>
            <a:noFill/>
          </a:ln>
        </p:spPr>
      </p:pic>
      <p:sp>
        <p:nvSpPr>
          <p:cNvPr id="733" name="CustomShape 2"/>
          <p:cNvSpPr/>
          <p:nvPr/>
        </p:nvSpPr>
        <p:spPr>
          <a:xfrm>
            <a:off x="7385760" y="1368720"/>
            <a:ext cx="6672600" cy="26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4" name="CustomShape 3"/>
          <p:cNvSpPr/>
          <p:nvPr/>
        </p:nvSpPr>
        <p:spPr>
          <a:xfrm>
            <a:off x="578880" y="7510680"/>
            <a:ext cx="13471920" cy="26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5" name="CustomShape 4"/>
          <p:cNvSpPr/>
          <p:nvPr/>
        </p:nvSpPr>
        <p:spPr>
          <a:xfrm>
            <a:off x="12744000" y="7632000"/>
            <a:ext cx="1800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ustomShape 1"/>
          <p:cNvSpPr/>
          <p:nvPr/>
        </p:nvSpPr>
        <p:spPr>
          <a:xfrm>
            <a:off x="488520" y="383760"/>
            <a:ext cx="3489480" cy="43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ts val="3399"/>
              </a:lnSpc>
            </a:pPr>
            <a:r>
              <a:rPr lang="pt-BR" sz="2700" b="0" strike="noStrike" spc="-1">
                <a:solidFill>
                  <a:srgbClr val="091C53"/>
                </a:solidFill>
                <a:latin typeface="Instrument Sans Semi Bold"/>
                <a:ea typeface="Instrument Sans Semi Bold"/>
              </a:rPr>
              <a:t>Modo Economia</a:t>
            </a:r>
            <a:endParaRPr lang="pt-BR" sz="2700" b="0" strike="noStrike" spc="-1">
              <a:latin typeface="Arial"/>
            </a:endParaRPr>
          </a:p>
        </p:txBody>
      </p:sp>
      <p:pic>
        <p:nvPicPr>
          <p:cNvPr id="737" name="Image 0"/>
          <p:cNvPicPr/>
          <p:nvPr/>
        </p:nvPicPr>
        <p:blipFill>
          <a:blip r:embed="rId3"/>
          <a:stretch/>
        </p:blipFill>
        <p:spPr>
          <a:xfrm>
            <a:off x="488520" y="1099080"/>
            <a:ext cx="8532720" cy="5987160"/>
          </a:xfrm>
          <a:prstGeom prst="rect">
            <a:avLst/>
          </a:prstGeom>
          <a:ln>
            <a:noFill/>
          </a:ln>
        </p:spPr>
      </p:pic>
      <p:sp>
        <p:nvSpPr>
          <p:cNvPr id="738" name="CustomShape 2"/>
          <p:cNvSpPr/>
          <p:nvPr/>
        </p:nvSpPr>
        <p:spPr>
          <a:xfrm>
            <a:off x="488520" y="7243920"/>
            <a:ext cx="13653000" cy="22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9" name="CustomShape 3"/>
          <p:cNvSpPr/>
          <p:nvPr/>
        </p:nvSpPr>
        <p:spPr>
          <a:xfrm>
            <a:off x="488520" y="7624080"/>
            <a:ext cx="13653000" cy="22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0" name="CustomShape 4"/>
          <p:cNvSpPr/>
          <p:nvPr/>
        </p:nvSpPr>
        <p:spPr>
          <a:xfrm>
            <a:off x="12744000" y="7632000"/>
            <a:ext cx="1800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Image 0"/>
          <p:cNvPicPr/>
          <p:nvPr/>
        </p:nvPicPr>
        <p:blipFill>
          <a:blip r:embed="rId3"/>
          <a:stretch/>
        </p:blipFill>
        <p:spPr>
          <a:xfrm>
            <a:off x="585360" y="460800"/>
            <a:ext cx="10768320" cy="6534000"/>
          </a:xfrm>
          <a:prstGeom prst="rect">
            <a:avLst/>
          </a:prstGeom>
          <a:ln>
            <a:noFill/>
          </a:ln>
        </p:spPr>
      </p:pic>
      <p:sp>
        <p:nvSpPr>
          <p:cNvPr id="742" name="CustomShape 1"/>
          <p:cNvSpPr/>
          <p:nvPr/>
        </p:nvSpPr>
        <p:spPr>
          <a:xfrm>
            <a:off x="585360" y="7246080"/>
            <a:ext cx="4181760" cy="52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3" name="CustomShape 2"/>
          <p:cNvSpPr/>
          <p:nvPr/>
        </p:nvSpPr>
        <p:spPr>
          <a:xfrm>
            <a:off x="12744000" y="7632000"/>
            <a:ext cx="1800000" cy="50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472</Words>
  <Application>Microsoft Office PowerPoint</Application>
  <PresentationFormat>Personalizar</PresentationFormat>
  <Paragraphs>84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16</vt:i4>
      </vt:variant>
    </vt:vector>
  </HeadingPairs>
  <TitlesOfParts>
    <vt:vector size="40" baseType="lpstr">
      <vt:lpstr>Instrument Sans Medium</vt:lpstr>
      <vt:lpstr>Instrument Sans Semi Bold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dc:description/>
  <cp:lastModifiedBy>Ygor Givago leal félix</cp:lastModifiedBy>
  <cp:revision>3</cp:revision>
  <dcterms:created xsi:type="dcterms:W3CDTF">2025-05-22T06:26:39Z</dcterms:created>
  <dcterms:modified xsi:type="dcterms:W3CDTF">2025-05-22T13:54:02Z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16</vt:i4>
  </property>
  <property fmtid="{D5CDD505-2E9C-101B-9397-08002B2CF9AE}" pid="9" name="PresentationFormat">
    <vt:lpwstr>On-screen Show (16:9)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16</vt:i4>
  </property>
</Properties>
</file>